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minutes total. This slide done at 0:00 to start 50 minutes</a:t>
            </a:r>
            <a:endParaRPr/>
          </a:p>
        </p:txBody>
      </p:sp>
      <p:sp>
        <p:nvSpPr>
          <p:cNvPr id="107" name="Google Shape;10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11:00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13:00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15:30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16:00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19:30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20:00</a:t>
            </a:r>
            <a:endParaRPr/>
          </a:p>
        </p:txBody>
      </p:sp>
      <p:sp>
        <p:nvSpPr>
          <p:cNvPr id="224" name="Google Shape;22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30:00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Discussion 47:00</a:t>
            </a:r>
            <a:endParaRPr/>
          </a:p>
        </p:txBody>
      </p:sp>
      <p:sp>
        <p:nvSpPr>
          <p:cNvPr id="254" name="Google Shape;25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at 4:30</a:t>
            </a:r>
            <a:endParaRPr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47:30</a:t>
            </a:r>
            <a:endParaRPr/>
          </a:p>
        </p:txBody>
      </p:sp>
      <p:sp>
        <p:nvSpPr>
          <p:cNvPr id="260" name="Google Shape;26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at 48:00</a:t>
            </a:r>
            <a:endParaRPr/>
          </a:p>
        </p:txBody>
      </p:sp>
      <p:sp>
        <p:nvSpPr>
          <p:cNvPr id="266" name="Google Shape;26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at 49:00</a:t>
            </a:r>
            <a:endParaRPr/>
          </a:p>
        </p:txBody>
      </p:sp>
      <p:sp>
        <p:nvSpPr>
          <p:cNvPr id="272" name="Google Shape;27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at 50:00</a:t>
            </a:r>
            <a:endParaRPr/>
          </a:p>
        </p:txBody>
      </p:sp>
      <p:sp>
        <p:nvSpPr>
          <p:cNvPr id="283" name="Google Shape;28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at 5:00</a:t>
            </a:r>
            <a:endParaRPr/>
          </a:p>
        </p:txBody>
      </p:sp>
      <p:sp>
        <p:nvSpPr>
          <p:cNvPr id="127" name="Google Shape;12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at 6:00</a:t>
            </a:r>
            <a:endParaRPr/>
          </a:p>
        </p:txBody>
      </p:sp>
      <p:sp>
        <p:nvSpPr>
          <p:cNvPr id="137" name="Google Shape;13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6:30</a:t>
            </a:r>
            <a:endParaRPr/>
          </a:p>
        </p:txBody>
      </p:sp>
      <p:sp>
        <p:nvSpPr>
          <p:cNvPr id="147" name="Google Shape;14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7:00</a:t>
            </a:r>
            <a:endParaRPr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8:00</a:t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8:30</a:t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this slide 9:00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rstAndLastSlides">
  <p:cSld name="FirstAndLastSlide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yadBlankMaster">
  <p:cSld name="DyadBlankMast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99" name="Google Shape;99;p11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roSlides">
  <p:cSld name="IntroSlide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#BrokenSlides">
  <p:cSld name="#BrokenSlide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PicSlides">
  <p:cSld name="BigPicSlide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37" name="Google Shape;37;p5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39" name="Google Shape;39;p5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41" name="Google Shape;41;p5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tternsSlides">
  <p:cSld name="PatternsSlide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46" name="Google Shape;46;p6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tternsPosingQuestion">
  <p:cSld name="PatternsPosingQues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55" name="Google Shape;55;p7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60" name="Google Shape;60;p7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207561" y="890898"/>
            <a:ext cx="842962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quality automation, what would you like your software team to do better?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yadTimerSlides">
  <p:cSld name="DyadTimerSlide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65" name="Google Shape;65;p8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68" name="Google Shape;68;p8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70" name="Google Shape;70;p8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3931715" y="5094263"/>
            <a:ext cx="4614051" cy="1588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A672D"/>
              </a:buClr>
              <a:buSzPts val="14400"/>
              <a:buFont typeface="Courier New"/>
              <a:buNone/>
              <a:defRPr b="0" i="0" sz="14400" u="none" cap="none" strike="noStrike">
                <a:solidFill>
                  <a:srgbClr val="CA672D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8"/>
          <p:cNvSpPr txBox="1"/>
          <p:nvPr/>
        </p:nvSpPr>
        <p:spPr>
          <a:xfrm>
            <a:off x="207561" y="890898"/>
            <a:ext cx="842962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quality automation, what would you like your software team to do better?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cussionSlides">
  <p:cSld name="DiscussionSlide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unitySlides">
  <p:cSld name="CommunitySlide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8913412" y="0"/>
            <a:ext cx="3278588" cy="68579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 txBox="1"/>
          <p:nvPr/>
        </p:nvSpPr>
        <p:spPr>
          <a:xfrm>
            <a:off x="8913412" y="84841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Intro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8913412" y="1046024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#broken</a:t>
            </a:r>
            <a:endParaRPr/>
          </a:p>
        </p:txBody>
      </p:sp>
      <p:sp>
        <p:nvSpPr>
          <p:cNvPr id="86" name="Google Shape;86;p10"/>
          <p:cNvSpPr txBox="1"/>
          <p:nvPr/>
        </p:nvSpPr>
        <p:spPr>
          <a:xfrm>
            <a:off x="8913412" y="2007207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Big picture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8913412" y="2968390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8913412" y="3929573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Dyads</a:t>
            </a:r>
            <a:endParaRPr/>
          </a:p>
        </p:txBody>
      </p:sp>
      <p:sp>
        <p:nvSpPr>
          <p:cNvPr id="89" name="Google Shape;89;p10"/>
          <p:cNvSpPr txBox="1"/>
          <p:nvPr/>
        </p:nvSpPr>
        <p:spPr>
          <a:xfrm>
            <a:off x="8913412" y="489075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8913412" y="5851936"/>
            <a:ext cx="327858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533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necklace&#10;&#10;Description generated with high confidence" id="109" name="Google Shape;1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2510" y="305211"/>
            <a:ext cx="6247577" cy="6247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379652" y="4105408"/>
            <a:ext cx="52606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MetaAutomation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396092" y="5374278"/>
            <a:ext cx="27593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 Griscom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396091" y="5968013"/>
            <a:ext cx="37385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October 8</a:t>
            </a:r>
            <a:r>
              <a:rPr b="0" baseline="3000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2018</a:t>
            </a:r>
            <a:endParaRPr/>
          </a:p>
        </p:txBody>
      </p:sp>
      <p:pic>
        <p:nvPicPr>
          <p:cNvPr descr="A white sign with black text&#10;&#10;Description generated with very high confidence" id="113" name="Google Shape;1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652" y="315968"/>
            <a:ext cx="38100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/>
        </p:nvSpPr>
        <p:spPr>
          <a:xfrm>
            <a:off x="805607" y="794727"/>
            <a:ext cx="74472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MetaAutomation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obsoletes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these practices:</a:t>
            </a: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805607" y="4148944"/>
            <a:ext cx="73556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Gherkin/keyword automation</a:t>
            </a: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805607" y="3193590"/>
            <a:ext cx="73556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Running checks manually</a:t>
            </a: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805607" y="2238236"/>
            <a:ext cx="766415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Automating manual test cases</a:t>
            </a:r>
            <a:endParaRPr/>
          </a:p>
        </p:txBody>
      </p:sp>
      <p:sp>
        <p:nvSpPr>
          <p:cNvPr id="191" name="Google Shape;191;p22"/>
          <p:cNvSpPr txBox="1"/>
          <p:nvPr/>
        </p:nvSpPr>
        <p:spPr>
          <a:xfrm>
            <a:off x="805607" y="5104299"/>
            <a:ext cx="751175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“If it doesn’t find bugs, don’t 				bother.”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/>
        </p:nvSpPr>
        <p:spPr>
          <a:xfrm>
            <a:off x="805607" y="794727"/>
            <a:ext cx="74472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MetaAutomation means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nobody 	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to go and ask QA:</a:t>
            </a:r>
            <a:endParaRPr/>
          </a:p>
        </p:txBody>
      </p:sp>
      <p:sp>
        <p:nvSpPr>
          <p:cNvPr id="198" name="Google Shape;198;p23"/>
          <p:cNvSpPr txBox="1"/>
          <p:nvPr/>
        </p:nvSpPr>
        <p:spPr>
          <a:xfrm>
            <a:off x="503313" y="2840791"/>
            <a:ext cx="735568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“Do you feel good about your 			automation?”</a:t>
            </a:r>
            <a:endParaRPr/>
          </a:p>
        </p:txBody>
      </p:sp>
      <p:sp>
        <p:nvSpPr>
          <p:cNvPr id="199" name="Google Shape;199;p23"/>
          <p:cNvSpPr txBox="1"/>
          <p:nvPr/>
        </p:nvSpPr>
        <p:spPr>
          <a:xfrm>
            <a:off x="503313" y="2118166"/>
            <a:ext cx="85859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“What’s going on with this check?”</a:t>
            </a:r>
            <a:endParaRPr/>
          </a:p>
        </p:txBody>
      </p:sp>
      <p:sp>
        <p:nvSpPr>
          <p:cNvPr id="200" name="Google Shape;200;p23"/>
          <p:cNvSpPr txBox="1"/>
          <p:nvPr/>
        </p:nvSpPr>
        <p:spPr>
          <a:xfrm>
            <a:off x="503313" y="4178969"/>
            <a:ext cx="88562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“What does your automation   				miss?”</a:t>
            </a:r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503313" y="5517146"/>
            <a:ext cx="885628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“Would you </a:t>
            </a:r>
            <a:r>
              <a:rPr i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take me          				off the SPAM lists?”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/>
        </p:nvSpPr>
        <p:spPr>
          <a:xfrm>
            <a:off x="487118" y="612844"/>
            <a:ext cx="8264995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 role can be the 	</a:t>
            </a:r>
            <a:r>
              <a:rPr lang="en-US" sz="6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backbone</a:t>
            </a: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	communication and 	collaboration, in a 	way 	not possible before!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generated with high confidence" id="213" name="Google Shape;2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3774" y="59876"/>
            <a:ext cx="62427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/>
          <p:nvPr/>
        </p:nvSpPr>
        <p:spPr>
          <a:xfrm>
            <a:off x="1156779" y="885486"/>
            <a:ext cx="7723573" cy="5087028"/>
          </a:xfrm>
          <a:prstGeom prst="roundRect">
            <a:avLst>
              <a:gd fmla="val 16667" name="adj"/>
            </a:avLst>
          </a:prstGeom>
          <a:noFill/>
          <a:ln cap="flat" cmpd="sng" w="50800">
            <a:solidFill>
              <a:srgbClr val="CA672D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210705" y="2028891"/>
            <a:ext cx="4807861" cy="2308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Quality Automation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/>
        </p:nvSpPr>
        <p:spPr>
          <a:xfrm>
            <a:off x="785058" y="1663877"/>
            <a:ext cx="57638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3098800" y="1240216"/>
            <a:ext cx="4043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on track</a:t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3098800" y="2407018"/>
            <a:ext cx="3149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 on it</a:t>
            </a:r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3098800" y="3573820"/>
            <a:ext cx="42875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quality</a:t>
            </a:r>
            <a:endParaRPr/>
          </a:p>
        </p:txBody>
      </p:sp>
      <p:sp>
        <p:nvSpPr>
          <p:cNvPr id="230" name="Google Shape;230;p27"/>
          <p:cNvSpPr txBox="1"/>
          <p:nvPr/>
        </p:nvSpPr>
        <p:spPr>
          <a:xfrm>
            <a:off x="3098800" y="4740622"/>
            <a:ext cx="54051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notifications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generated with high confidence" id="236" name="Google Shape;2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3774" y="59876"/>
            <a:ext cx="62427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/>
        </p:nvSpPr>
        <p:spPr>
          <a:xfrm>
            <a:off x="1415561" y="492870"/>
            <a:ext cx="607861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Team on track</a:t>
            </a: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3129546" y="530827"/>
            <a:ext cx="48328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QA on it</a:t>
            </a: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1508050" y="1244674"/>
            <a:ext cx="645433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Visible quality</a:t>
            </a:r>
            <a:endParaRPr/>
          </a:p>
        </p:txBody>
      </p:sp>
      <p:sp>
        <p:nvSpPr>
          <p:cNvPr id="240" name="Google Shape;240;p28"/>
          <p:cNvSpPr txBox="1"/>
          <p:nvPr/>
        </p:nvSpPr>
        <p:spPr>
          <a:xfrm>
            <a:off x="193821" y="2292857"/>
            <a:ext cx="88978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Focused notifications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1871128" y="4799367"/>
            <a:ext cx="68541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A tells B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/>
        </p:nvSpPr>
        <p:spPr>
          <a:xfrm>
            <a:off x="3056524" y="4823143"/>
            <a:ext cx="583964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B tells 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/>
        </p:nvSpPr>
        <p:spPr>
          <a:xfrm>
            <a:off x="721218" y="1166843"/>
            <a:ext cx="784323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	</a:t>
            </a:r>
            <a:r>
              <a:rPr lang="en-US" sz="72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MetaAutomation</a:t>
            </a:r>
            <a:r>
              <a:rPr lang="en-US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help your 	situation?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/>
        </p:nvSpPr>
        <p:spPr>
          <a:xfrm>
            <a:off x="1448474" y="1092425"/>
            <a:ext cx="55430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MetaAutomation is …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2163454" y="2100484"/>
            <a:ext cx="45812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tool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2163454" y="4312662"/>
            <a:ext cx="45812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big investment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2163454" y="5418750"/>
            <a:ext cx="45812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huge return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2163454" y="3206573"/>
            <a:ext cx="45812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 fad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961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generated with high confidence" id="268" name="Google Shape;26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-1125203"/>
            <a:ext cx="8431295" cy="9262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/>
        </p:nvSpPr>
        <p:spPr>
          <a:xfrm>
            <a:off x="616755" y="688734"/>
            <a:ext cx="4622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Homework…</a:t>
            </a:r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931715" y="1509331"/>
            <a:ext cx="775208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the three paradigm shifts presented on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MetaAutomation.net</a:t>
            </a:r>
            <a:endParaRPr/>
          </a:p>
        </p:txBody>
      </p:sp>
      <p:sp>
        <p:nvSpPr>
          <p:cNvPr id="276" name="Google Shape;276;p34"/>
          <p:cNvSpPr txBox="1"/>
          <p:nvPr/>
        </p:nvSpPr>
        <p:spPr>
          <a:xfrm>
            <a:off x="931715" y="3448323"/>
            <a:ext cx="8148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to blog</a:t>
            </a:r>
            <a:endParaRPr sz="4000">
              <a:solidFill>
                <a:srgbClr val="CA67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931715" y="4156209"/>
            <a:ext cx="8148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to LinkedIn groups</a:t>
            </a:r>
            <a:endParaRPr sz="4000">
              <a:solidFill>
                <a:srgbClr val="CA67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931715" y="4864095"/>
            <a:ext cx="8148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to GitHub</a:t>
            </a:r>
            <a:endParaRPr sz="4000">
              <a:solidFill>
                <a:srgbClr val="CA67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931715" y="5571981"/>
            <a:ext cx="81483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Contribute to pattern language</a:t>
            </a:r>
            <a:endParaRPr sz="4000">
              <a:solidFill>
                <a:srgbClr val="CA67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/>
        </p:nvSpPr>
        <p:spPr>
          <a:xfrm>
            <a:off x="4646296" y="5418236"/>
            <a:ext cx="78198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matt@metaautomation.net</a:t>
            </a: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4920405" y="4612516"/>
            <a:ext cx="72715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http://metaautomation.net</a:t>
            </a:r>
            <a:endParaRPr/>
          </a:p>
        </p:txBody>
      </p:sp>
      <p:pic>
        <p:nvPicPr>
          <p:cNvPr descr="A picture containing map&#10;&#10;Description generated with high confidence" id="287" name="Google Shape;28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230" y="360424"/>
            <a:ext cx="4071967" cy="50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5"/>
          <p:cNvSpPr txBox="1"/>
          <p:nvPr/>
        </p:nvSpPr>
        <p:spPr>
          <a:xfrm>
            <a:off x="5420083" y="1307481"/>
            <a:ext cx="627223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open-source samples and a VS extension on GitHub!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/>
        </p:nvSpPr>
        <p:spPr>
          <a:xfrm>
            <a:off x="785058" y="1663877"/>
            <a:ext cx="576382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3098800" y="1240216"/>
            <a:ext cx="4043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on track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3703682" y="2407018"/>
            <a:ext cx="3149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QA on it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3698240" y="3573820"/>
            <a:ext cx="42875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quality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3098800" y="4740622"/>
            <a:ext cx="54051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notifications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425205" y="327409"/>
            <a:ext cx="7162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“Test Automation” is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broken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268485" y="1052568"/>
            <a:ext cx="63195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Linguistic Relativity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4702309" y="4417938"/>
            <a:ext cx="400481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verify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too…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510988" y="2073968"/>
            <a:ext cx="838264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“Testing is the process of executing a program with the intent of finding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errors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.“	- Glenford Myers, 1979</a:t>
            </a:r>
            <a:endParaRPr/>
          </a:p>
        </p:txBody>
      </p:sp>
      <p:pic>
        <p:nvPicPr>
          <p:cNvPr descr="A statue of a person&#10;&#10;Description generated with high confidence"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7085" y="4004068"/>
            <a:ext cx="2738120" cy="273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rawing of a person&#10;&#10;Description generated with high confidence" id="149" name="Google Shape;14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5791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7409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/>
        </p:nvSpPr>
        <p:spPr>
          <a:xfrm>
            <a:off x="805607" y="794727"/>
            <a:ext cx="74472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MetaAutomation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saves 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that information in a format that is: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1498526" y="2309031"/>
            <a:ext cx="5894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Efficient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1498526" y="3412211"/>
            <a:ext cx="5894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Readable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498526" y="4515391"/>
            <a:ext cx="5894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Naturally structured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1498526" y="5618571"/>
            <a:ext cx="58944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Automation-friendly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805607" y="794727"/>
            <a:ext cx="74472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MetaAutomation </a:t>
            </a:r>
            <a:r>
              <a:rPr lang="en-US" sz="4000">
                <a:solidFill>
                  <a:srgbClr val="CA672D"/>
                </a:solidFill>
                <a:latin typeface="Arial"/>
                <a:ea typeface="Arial"/>
                <a:cs typeface="Arial"/>
                <a:sym typeface="Arial"/>
              </a:rPr>
              <a:t>complements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these practices: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1235675" y="4276343"/>
            <a:ext cx="74472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Manual test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1235675" y="3320989"/>
            <a:ext cx="74472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A/B testing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1235675" y="2365635"/>
            <a:ext cx="74472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114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CI/CD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text on a black background&#10;&#10;Description generated with very high confidence" id="180" name="Google Shape;1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326" y="0"/>
            <a:ext cx="4918055" cy="675234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304313" y="430923"/>
            <a:ext cx="3701630" cy="5518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instrumentation serves the team before </a:t>
            </a:r>
            <a:r>
              <a:rPr i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after product ship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